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47" d="100"/>
          <a:sy n="47" d="100"/>
        </p:scale>
        <p:origin x="72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Anees Ur Rehman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17 Jan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4E256C-1262-5DBD-0E1E-42F961B7640C}"/>
              </a:ext>
            </a:extLst>
          </p:cNvPr>
          <p:cNvSpPr txBox="1"/>
          <p:nvPr/>
        </p:nvSpPr>
        <p:spPr>
          <a:xfrm>
            <a:off x="770011" y="1437700"/>
            <a:ext cx="60960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K" sz="2400" dirty="0"/>
              <a:t>Data Wrangling is the process of</a:t>
            </a:r>
            <a:r>
              <a:rPr lang="en-US" sz="2400" dirty="0"/>
              <a:t> </a:t>
            </a:r>
            <a:r>
              <a:rPr lang="en-PK" sz="2400" dirty="0"/>
              <a:t>cleaning and</a:t>
            </a:r>
            <a:r>
              <a:rPr lang="en-US" sz="2400" dirty="0"/>
              <a:t> </a:t>
            </a:r>
            <a:r>
              <a:rPr lang="en-PK" sz="2400" dirty="0"/>
              <a:t>unifying messy and complex data sets for easy access</a:t>
            </a:r>
            <a:r>
              <a:rPr lang="en-US" sz="2400" dirty="0"/>
              <a:t> </a:t>
            </a:r>
            <a:r>
              <a:rPr lang="en-PK" sz="2400" dirty="0"/>
              <a:t>and Exploratory Data Analysis (EDA).</a:t>
            </a:r>
          </a:p>
          <a:p>
            <a:endParaRPr lang="en-US" sz="2400" dirty="0"/>
          </a:p>
          <a:p>
            <a:r>
              <a:rPr lang="en-PK" sz="2400" dirty="0"/>
              <a:t>We will first calculate the number of launches on each</a:t>
            </a:r>
            <a:r>
              <a:rPr lang="en-US" sz="2400" dirty="0"/>
              <a:t> </a:t>
            </a:r>
            <a:r>
              <a:rPr lang="en-PK" sz="2400" dirty="0"/>
              <a:t>site, then calculate the number and occurrence of</a:t>
            </a:r>
            <a:r>
              <a:rPr lang="en-US" sz="2400" dirty="0"/>
              <a:t> </a:t>
            </a:r>
            <a:r>
              <a:rPr lang="en-PK" sz="2400" dirty="0"/>
              <a:t>mission outcome per orbit type.</a:t>
            </a:r>
          </a:p>
          <a:p>
            <a:endParaRPr lang="en-US" sz="2400" dirty="0"/>
          </a:p>
          <a:p>
            <a:r>
              <a:rPr lang="en-PK" sz="2400" dirty="0"/>
              <a:t>We then create a landing outcome label from the</a:t>
            </a:r>
            <a:r>
              <a:rPr lang="en-US" sz="2400" dirty="0"/>
              <a:t> </a:t>
            </a:r>
            <a:r>
              <a:rPr lang="en-PK" sz="2400" dirty="0"/>
              <a:t>outcome column. This will make it easier for further</a:t>
            </a:r>
            <a:r>
              <a:rPr lang="en-US" sz="2400" dirty="0"/>
              <a:t> </a:t>
            </a:r>
            <a:r>
              <a:rPr lang="en-PK" sz="2400" dirty="0"/>
              <a:t>analysis,</a:t>
            </a:r>
            <a:r>
              <a:rPr lang="en-US" sz="2400" dirty="0"/>
              <a:t> </a:t>
            </a:r>
            <a:r>
              <a:rPr lang="en-PK" sz="2400" dirty="0"/>
              <a:t>visualization, and ML. Lastly, we will export</a:t>
            </a:r>
            <a:r>
              <a:rPr lang="en-US" sz="2400" dirty="0"/>
              <a:t> </a:t>
            </a:r>
            <a:r>
              <a:rPr lang="en-PK" sz="2400" dirty="0"/>
              <a:t>the result to a CSV.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E9DE84-2932-47AD-3E1D-3A83C4C1A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011" y="1687671"/>
            <a:ext cx="4694510" cy="348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B716B5-316C-E291-90BA-05F4646AFE60}"/>
              </a:ext>
            </a:extLst>
          </p:cNvPr>
          <p:cNvSpPr txBox="1"/>
          <p:nvPr/>
        </p:nvSpPr>
        <p:spPr>
          <a:xfrm>
            <a:off x="770011" y="1536174"/>
            <a:ext cx="5468229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K" sz="2000" dirty="0"/>
              <a:t>We first started by using scatter graph to find the</a:t>
            </a:r>
            <a:r>
              <a:rPr lang="en-US" sz="2000" dirty="0"/>
              <a:t> </a:t>
            </a:r>
            <a:r>
              <a:rPr lang="en-PK" sz="2000" dirty="0"/>
              <a:t>relationship</a:t>
            </a:r>
            <a:r>
              <a:rPr lang="en-US" sz="2000" dirty="0"/>
              <a:t> </a:t>
            </a:r>
            <a:r>
              <a:rPr lang="en-PK" sz="2000" dirty="0"/>
              <a:t>between the attributes such as between:</a:t>
            </a:r>
          </a:p>
          <a:p>
            <a:r>
              <a:rPr lang="en-PK" sz="2000" dirty="0"/>
              <a:t>• Payload and Flight Number.</a:t>
            </a:r>
          </a:p>
          <a:p>
            <a:r>
              <a:rPr lang="en-PK" sz="2000" dirty="0"/>
              <a:t>• Flight Number and Launch Site.</a:t>
            </a:r>
          </a:p>
          <a:p>
            <a:r>
              <a:rPr lang="en-PK" sz="2000" dirty="0"/>
              <a:t>• Payload and Launch Site.</a:t>
            </a:r>
          </a:p>
          <a:p>
            <a:r>
              <a:rPr lang="en-PK" sz="2000" dirty="0"/>
              <a:t>• Flight Number and Orbit Type.</a:t>
            </a:r>
          </a:p>
          <a:p>
            <a:r>
              <a:rPr lang="en-PK" sz="2000" dirty="0"/>
              <a:t>• Payload and Orbit Type.</a:t>
            </a:r>
            <a:endParaRPr lang="en-US" sz="2000" dirty="0"/>
          </a:p>
          <a:p>
            <a:endParaRPr lang="en-PK" sz="2000" dirty="0"/>
          </a:p>
          <a:p>
            <a:r>
              <a:rPr lang="en-PK" sz="2000" dirty="0"/>
              <a:t>Scatter plots show dependency of attributes on each other.</a:t>
            </a:r>
            <a:r>
              <a:rPr lang="en-US" sz="2000" dirty="0"/>
              <a:t> </a:t>
            </a:r>
            <a:r>
              <a:rPr lang="en-PK" sz="2000" dirty="0"/>
              <a:t>Once a pattern is determined from the graphs. It’s very easy to</a:t>
            </a:r>
            <a:r>
              <a:rPr lang="en-US" sz="2000" dirty="0"/>
              <a:t> </a:t>
            </a:r>
            <a:r>
              <a:rPr lang="en-PK" sz="2000" dirty="0"/>
              <a:t>see which factors affecting the most to the success of the</a:t>
            </a:r>
            <a:r>
              <a:rPr lang="en-US" sz="2000" dirty="0"/>
              <a:t> </a:t>
            </a:r>
            <a:r>
              <a:rPr lang="en-PK" sz="2000" dirty="0"/>
              <a:t>landing outcomes.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C8D5FA-C52F-60A5-AF42-3E5BFCB10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241" y="1416398"/>
            <a:ext cx="5306695" cy="24589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63DC11-68C3-3724-D5A6-4388C23225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240" y="4106825"/>
            <a:ext cx="5306696" cy="243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114B70-F1A6-E512-1119-313689F520A7}"/>
              </a:ext>
            </a:extLst>
          </p:cNvPr>
          <p:cNvSpPr txBox="1"/>
          <p:nvPr/>
        </p:nvSpPr>
        <p:spPr>
          <a:xfrm>
            <a:off x="770010" y="1441439"/>
            <a:ext cx="1020278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K" sz="2400" dirty="0"/>
              <a:t>• Summary of methodologies</a:t>
            </a:r>
          </a:p>
          <a:p>
            <a:r>
              <a:rPr lang="en-US" sz="2400" dirty="0"/>
              <a:t>	</a:t>
            </a:r>
            <a:r>
              <a:rPr lang="en-PK" sz="2400" dirty="0"/>
              <a:t>- Data Collection through API</a:t>
            </a:r>
          </a:p>
          <a:p>
            <a:r>
              <a:rPr lang="en-US" sz="2400" dirty="0"/>
              <a:t>	</a:t>
            </a:r>
            <a:r>
              <a:rPr lang="en-PK" sz="2400" dirty="0"/>
              <a:t>- Data Collection with Web Scraping</a:t>
            </a:r>
          </a:p>
          <a:p>
            <a:r>
              <a:rPr lang="en-US" sz="2400" dirty="0"/>
              <a:t>	</a:t>
            </a:r>
            <a:r>
              <a:rPr lang="en-PK" sz="2400" dirty="0"/>
              <a:t>- Data Wrangling</a:t>
            </a:r>
          </a:p>
          <a:p>
            <a:r>
              <a:rPr lang="en-US" sz="2400" dirty="0"/>
              <a:t>	</a:t>
            </a:r>
            <a:r>
              <a:rPr lang="en-PK" sz="2400" dirty="0"/>
              <a:t>- Exploratory Data Analysis with SQL</a:t>
            </a:r>
          </a:p>
          <a:p>
            <a:r>
              <a:rPr lang="en-US" sz="2400" dirty="0"/>
              <a:t>	</a:t>
            </a:r>
            <a:r>
              <a:rPr lang="en-PK" sz="2400" dirty="0"/>
              <a:t>- Exploratory Data Analysis with Data Visualization</a:t>
            </a:r>
          </a:p>
          <a:p>
            <a:r>
              <a:rPr lang="en-US" sz="2400" dirty="0"/>
              <a:t>	</a:t>
            </a:r>
            <a:r>
              <a:rPr lang="en-PK" sz="2400" dirty="0"/>
              <a:t>- Interactive Visual Analytics with Folium</a:t>
            </a:r>
          </a:p>
          <a:p>
            <a:r>
              <a:rPr lang="en-US" sz="2400" dirty="0"/>
              <a:t>	</a:t>
            </a:r>
            <a:r>
              <a:rPr lang="en-PK" sz="2400" dirty="0"/>
              <a:t>- Machine Learning Prediction</a:t>
            </a:r>
          </a:p>
          <a:p>
            <a:r>
              <a:rPr lang="en-PK" sz="2400" dirty="0"/>
              <a:t>• Summary of all results</a:t>
            </a:r>
          </a:p>
          <a:p>
            <a:r>
              <a:rPr lang="en-US" sz="2400" dirty="0"/>
              <a:t>	</a:t>
            </a:r>
            <a:r>
              <a:rPr lang="en-PK" sz="2400" dirty="0"/>
              <a:t>- Exploratory Data Analysis result</a:t>
            </a:r>
          </a:p>
          <a:p>
            <a:r>
              <a:rPr lang="en-US" sz="2400" dirty="0"/>
              <a:t>	</a:t>
            </a:r>
            <a:r>
              <a:rPr lang="en-PK" sz="2400" dirty="0"/>
              <a:t>- Interactive analytics in screenshots</a:t>
            </a:r>
          </a:p>
          <a:p>
            <a:r>
              <a:rPr lang="en-US" sz="2400" dirty="0"/>
              <a:t>	</a:t>
            </a:r>
            <a:r>
              <a:rPr lang="en-PK" sz="2400" dirty="0"/>
              <a:t>- Predictive Analytics result from Machine Learning Lab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04824F-AB18-171B-0FA7-0D3CB418507C}"/>
              </a:ext>
            </a:extLst>
          </p:cNvPr>
          <p:cNvSpPr txBox="1"/>
          <p:nvPr/>
        </p:nvSpPr>
        <p:spPr>
          <a:xfrm>
            <a:off x="770010" y="1425703"/>
            <a:ext cx="1032470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PK" sz="2400" dirty="0"/>
              <a:t>SpaceX is a revolutionary company who has disrupt the space industry by offering a</a:t>
            </a:r>
            <a:r>
              <a:rPr lang="en-US" sz="2400" dirty="0"/>
              <a:t> </a:t>
            </a:r>
            <a:r>
              <a:rPr lang="en-PK" sz="2400" dirty="0"/>
              <a:t>rocket launches specifically Falcon 9 as low as 62 million dollars; while other providers</a:t>
            </a:r>
            <a:r>
              <a:rPr lang="en-US" sz="2400" dirty="0"/>
              <a:t> </a:t>
            </a:r>
            <a:r>
              <a:rPr lang="en-PK" sz="2400" dirty="0"/>
              <a:t>cost upward of 165 million dollar each. Most of this saving thanks to SpaceX</a:t>
            </a:r>
            <a:r>
              <a:rPr lang="en-US" sz="2400" dirty="0"/>
              <a:t> </a:t>
            </a:r>
            <a:r>
              <a:rPr lang="en-PK" sz="2400" dirty="0"/>
              <a:t>astounding idea to reuse the first stage of the launch by re-land the rocket to be used</a:t>
            </a:r>
            <a:r>
              <a:rPr lang="en-US" sz="2400" dirty="0"/>
              <a:t> </a:t>
            </a:r>
            <a:r>
              <a:rPr lang="en-PK" sz="2400" dirty="0"/>
              <a:t>on the next mission. Repeating this process will make the price down even further. As a</a:t>
            </a:r>
            <a:r>
              <a:rPr lang="en-US" sz="2400" dirty="0"/>
              <a:t> </a:t>
            </a:r>
            <a:r>
              <a:rPr lang="en-PK" sz="2400" dirty="0"/>
              <a:t>data scientist of a startup </a:t>
            </a:r>
            <a:r>
              <a:rPr lang="en-PK" sz="2400" dirty="0" err="1"/>
              <a:t>rivaling</a:t>
            </a:r>
            <a:r>
              <a:rPr lang="en-PK" sz="2400" dirty="0"/>
              <a:t> SpaceX, the goal of this project is to create the</a:t>
            </a:r>
            <a:r>
              <a:rPr lang="en-US" sz="2400" dirty="0"/>
              <a:t> </a:t>
            </a:r>
            <a:r>
              <a:rPr lang="en-PK" sz="2400" dirty="0"/>
              <a:t>machine learning pipeline to predict the landing outcome of the first stage in the future.</a:t>
            </a:r>
            <a:r>
              <a:rPr lang="en-US" sz="2400" dirty="0"/>
              <a:t> </a:t>
            </a:r>
            <a:r>
              <a:rPr lang="en-PK" sz="2400" dirty="0"/>
              <a:t>This project is crucial in identifying the right price to bid against SpaceX for a rocket</a:t>
            </a:r>
            <a:r>
              <a:rPr lang="en-US" sz="2400" dirty="0"/>
              <a:t> </a:t>
            </a:r>
            <a:r>
              <a:rPr lang="en-PK" sz="2400" dirty="0"/>
              <a:t>launch.</a:t>
            </a:r>
          </a:p>
          <a:p>
            <a:pPr algn="just"/>
            <a:r>
              <a:rPr lang="en-PK" sz="2400" dirty="0"/>
              <a:t>The problems included:</a:t>
            </a:r>
          </a:p>
          <a:p>
            <a:pPr algn="just"/>
            <a:r>
              <a:rPr lang="en-PK" sz="2400" dirty="0"/>
              <a:t>• Identifying all factors that influence the landing outcome.</a:t>
            </a:r>
          </a:p>
          <a:p>
            <a:pPr algn="just"/>
            <a:r>
              <a:rPr lang="en-PK" sz="2400" dirty="0"/>
              <a:t>• The relationship between each variables and how it is affecting the outcome.</a:t>
            </a:r>
          </a:p>
          <a:p>
            <a:pPr algn="just"/>
            <a:r>
              <a:rPr lang="en-PK" sz="2400" dirty="0"/>
              <a:t>• The best condition needed to increase the probability of successful landing.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SpaceX REST API and web scrapping from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Wikipedia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processed using one-hot encoding for categorical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484774-982F-6466-43D3-93AD6CEC5952}"/>
              </a:ext>
            </a:extLst>
          </p:cNvPr>
          <p:cNvSpPr txBox="1"/>
          <p:nvPr/>
        </p:nvSpPr>
        <p:spPr>
          <a:xfrm>
            <a:off x="734028" y="1425703"/>
            <a:ext cx="1072394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PK" sz="2400" dirty="0"/>
              <a:t>Data collection is the process of gathering and measuring information on targeted</a:t>
            </a:r>
            <a:r>
              <a:rPr lang="en-US" sz="2400" dirty="0"/>
              <a:t> </a:t>
            </a:r>
            <a:r>
              <a:rPr lang="en-PK" sz="2400" dirty="0"/>
              <a:t>variables in an established system, which then enables one to answer relevant</a:t>
            </a:r>
            <a:r>
              <a:rPr lang="en-US" sz="2400" dirty="0"/>
              <a:t> </a:t>
            </a:r>
            <a:r>
              <a:rPr lang="en-PK" sz="2400" dirty="0"/>
              <a:t>questions and evaluate outcomes. As mentioned, the dataset was collected by REST</a:t>
            </a:r>
            <a:r>
              <a:rPr lang="en-US" sz="2400" dirty="0"/>
              <a:t> </a:t>
            </a:r>
            <a:r>
              <a:rPr lang="en-PK" sz="2400" dirty="0"/>
              <a:t>API and Web Scrapping from Wikipedia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K" sz="2400" dirty="0"/>
              <a:t>For REST API, its started by using the get request. Then, we decoded the response</a:t>
            </a:r>
            <a:r>
              <a:rPr lang="en-US" sz="2400" dirty="0"/>
              <a:t> </a:t>
            </a:r>
            <a:r>
              <a:rPr lang="en-PK" sz="2400" dirty="0"/>
              <a:t>content as Json and turn it into a pandas </a:t>
            </a:r>
            <a:r>
              <a:rPr lang="en-PK" sz="2400" dirty="0" err="1"/>
              <a:t>dataframe</a:t>
            </a:r>
            <a:r>
              <a:rPr lang="en-PK" sz="2400" dirty="0"/>
              <a:t> using </a:t>
            </a:r>
            <a:r>
              <a:rPr lang="en-PK" sz="2400" dirty="0" err="1"/>
              <a:t>json_normalize</a:t>
            </a:r>
            <a:r>
              <a:rPr lang="en-PK" sz="2400" dirty="0"/>
              <a:t>(). We</a:t>
            </a:r>
            <a:r>
              <a:rPr lang="en-US" sz="2400" dirty="0"/>
              <a:t> </a:t>
            </a:r>
            <a:r>
              <a:rPr lang="en-PK" sz="2400" dirty="0"/>
              <a:t>then cleaned the data, checked for missing values and fill with whatever needed.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PK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PK" sz="2400" dirty="0"/>
              <a:t>For web scrapping, we will use the </a:t>
            </a:r>
            <a:r>
              <a:rPr lang="en-PK" sz="2400" dirty="0" err="1"/>
              <a:t>BeautifulSoup</a:t>
            </a:r>
            <a:r>
              <a:rPr lang="en-PK" sz="2400" dirty="0"/>
              <a:t> to extract the launch records as</a:t>
            </a:r>
            <a:r>
              <a:rPr lang="en-US" sz="2400" dirty="0"/>
              <a:t> </a:t>
            </a:r>
            <a:r>
              <a:rPr lang="en-PK" sz="2400" dirty="0"/>
              <a:t>HTML table, parse the table and convert it to a pandas </a:t>
            </a:r>
            <a:r>
              <a:rPr lang="en-PK" sz="2400" dirty="0" err="1"/>
              <a:t>dataframe</a:t>
            </a:r>
            <a:r>
              <a:rPr lang="en-PK" sz="2400" dirty="0"/>
              <a:t> for further</a:t>
            </a:r>
            <a:r>
              <a:rPr lang="en-US" sz="2400" dirty="0"/>
              <a:t> a</a:t>
            </a:r>
            <a:r>
              <a:rPr lang="en-PK" sz="2400" dirty="0" err="1"/>
              <a:t>nalysis</a:t>
            </a:r>
            <a:r>
              <a:rPr lang="en-US" sz="2400" dirty="0"/>
              <a:t>.</a:t>
            </a:r>
            <a:endParaRPr lang="en-PK" sz="2400" dirty="0"/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7605A7-440F-E415-7286-DC5822A3A8E4}"/>
              </a:ext>
            </a:extLst>
          </p:cNvPr>
          <p:cNvSpPr txBox="1"/>
          <p:nvPr/>
        </p:nvSpPr>
        <p:spPr>
          <a:xfrm>
            <a:off x="770011" y="1477059"/>
            <a:ext cx="29274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Get request for rocket launch</a:t>
            </a:r>
          </a:p>
          <a:p>
            <a:r>
              <a:rPr lang="en-US" dirty="0"/>
              <a:t>data using API</a:t>
            </a:r>
            <a:endParaRPr lang="en-PK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C72EC3-D59F-71C4-0A11-F7BCCD5BE50D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233713" y="2123390"/>
            <a:ext cx="0" cy="982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1ED65E1-1D60-4BF6-963C-94E0337444B6}"/>
              </a:ext>
            </a:extLst>
          </p:cNvPr>
          <p:cNvSpPr txBox="1"/>
          <p:nvPr/>
        </p:nvSpPr>
        <p:spPr>
          <a:xfrm>
            <a:off x="770011" y="3105834"/>
            <a:ext cx="355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K" dirty="0"/>
              <a:t>Use </a:t>
            </a:r>
            <a:r>
              <a:rPr lang="en-PK" dirty="0" err="1"/>
              <a:t>json_normalize</a:t>
            </a:r>
            <a:r>
              <a:rPr lang="en-PK" dirty="0"/>
              <a:t> method to</a:t>
            </a:r>
          </a:p>
          <a:p>
            <a:r>
              <a:rPr lang="en-PK" dirty="0"/>
              <a:t>convert </a:t>
            </a:r>
            <a:r>
              <a:rPr lang="en-PK" dirty="0" err="1"/>
              <a:t>json</a:t>
            </a:r>
            <a:r>
              <a:rPr lang="en-PK" dirty="0"/>
              <a:t> result to </a:t>
            </a:r>
            <a:r>
              <a:rPr lang="en-PK" dirty="0" err="1"/>
              <a:t>dataframe</a:t>
            </a:r>
            <a:endParaRPr lang="en-PK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1D268B-096B-1F2D-2E22-804B774E30DB}"/>
              </a:ext>
            </a:extLst>
          </p:cNvPr>
          <p:cNvSpPr txBox="1"/>
          <p:nvPr/>
        </p:nvSpPr>
        <p:spPr>
          <a:xfrm>
            <a:off x="770011" y="4640996"/>
            <a:ext cx="304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Performed data cleaning and</a:t>
            </a:r>
          </a:p>
          <a:p>
            <a:r>
              <a:rPr lang="en-US" dirty="0"/>
              <a:t>filling the missing value</a:t>
            </a:r>
            <a:endParaRPr lang="en-PK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9D61A69-E29D-07BC-EF05-062CAD09891F}"/>
              </a:ext>
            </a:extLst>
          </p:cNvPr>
          <p:cNvCxnSpPr>
            <a:cxnSpLocks/>
          </p:cNvCxnSpPr>
          <p:nvPr/>
        </p:nvCxnSpPr>
        <p:spPr>
          <a:xfrm>
            <a:off x="2161106" y="3752165"/>
            <a:ext cx="0" cy="982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A6876553-F57F-657A-D602-F147B968B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811" y="1492299"/>
            <a:ext cx="5286375" cy="7048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7A9F891-1496-06D8-EAD5-0CBBF33876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811" y="2287536"/>
            <a:ext cx="5248275" cy="47625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DFBB6A3-56F7-04A1-B57F-205E554C55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2854173"/>
            <a:ext cx="5189611" cy="334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582BBE-0372-B5D6-A906-36AB8F747701}"/>
              </a:ext>
            </a:extLst>
          </p:cNvPr>
          <p:cNvSpPr txBox="1"/>
          <p:nvPr/>
        </p:nvSpPr>
        <p:spPr>
          <a:xfrm>
            <a:off x="770011" y="162755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Request the Falcon9</a:t>
            </a:r>
          </a:p>
          <a:p>
            <a:r>
              <a:rPr lang="en-US" dirty="0"/>
              <a:t>Launch Wiki page from </a:t>
            </a:r>
            <a:r>
              <a:rPr lang="en-US" dirty="0" err="1"/>
              <a:t>url</a:t>
            </a:r>
            <a:endParaRPr lang="en-PK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5627C6-9797-CFD3-71B0-D34AB1086815}"/>
              </a:ext>
            </a:extLst>
          </p:cNvPr>
          <p:cNvSpPr txBox="1"/>
          <p:nvPr/>
        </p:nvSpPr>
        <p:spPr>
          <a:xfrm>
            <a:off x="770011" y="311091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K" dirty="0"/>
              <a:t>Create a </a:t>
            </a:r>
            <a:r>
              <a:rPr lang="en-PK" dirty="0" err="1"/>
              <a:t>BeautifulSoup</a:t>
            </a:r>
            <a:endParaRPr lang="en-PK" dirty="0"/>
          </a:p>
          <a:p>
            <a:r>
              <a:rPr lang="en-PK" dirty="0"/>
              <a:t>from the HTML response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7E06BB-6D05-7EED-05C8-A3310D4F640E}"/>
              </a:ext>
            </a:extLst>
          </p:cNvPr>
          <p:cNvSpPr txBox="1"/>
          <p:nvPr/>
        </p:nvSpPr>
        <p:spPr>
          <a:xfrm>
            <a:off x="770011" y="459427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Extract all column/variable</a:t>
            </a:r>
          </a:p>
          <a:p>
            <a:r>
              <a:rPr lang="en-US" dirty="0"/>
              <a:t>names from the HTML</a:t>
            </a:r>
          </a:p>
          <a:p>
            <a:r>
              <a:rPr lang="en-US" dirty="0"/>
              <a:t>header</a:t>
            </a:r>
            <a:endParaRPr lang="en-PK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723FA87-314A-4A53-7D9A-2E7D8997B5D4}"/>
              </a:ext>
            </a:extLst>
          </p:cNvPr>
          <p:cNvCxnSpPr>
            <a:cxnSpLocks/>
          </p:cNvCxnSpPr>
          <p:nvPr/>
        </p:nvCxnSpPr>
        <p:spPr>
          <a:xfrm>
            <a:off x="1928913" y="2273886"/>
            <a:ext cx="0" cy="982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1B54132-0275-87F7-459F-809F45810342}"/>
              </a:ext>
            </a:extLst>
          </p:cNvPr>
          <p:cNvCxnSpPr>
            <a:cxnSpLocks/>
          </p:cNvCxnSpPr>
          <p:nvPr/>
        </p:nvCxnSpPr>
        <p:spPr>
          <a:xfrm>
            <a:off x="1907106" y="3757246"/>
            <a:ext cx="0" cy="982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2C4BF7F0-DA18-AA99-D84C-7E41726C1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8526" y="1578363"/>
            <a:ext cx="6729485" cy="76943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D4C9FFD-719E-01A9-A13B-BD3C7D6D2F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487" y="2475607"/>
            <a:ext cx="6729485" cy="76943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E69B25C-F154-A160-029D-A84FCE22B9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8487" y="3372851"/>
            <a:ext cx="6764504" cy="263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</TotalTime>
  <Words>1765</Words>
  <Application>Microsoft Office PowerPoint</Application>
  <PresentationFormat>Widescreen</PresentationFormat>
  <Paragraphs>253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Anees Rehman</cp:lastModifiedBy>
  <cp:revision>208</cp:revision>
  <dcterms:created xsi:type="dcterms:W3CDTF">2021-04-29T18:58:34Z</dcterms:created>
  <dcterms:modified xsi:type="dcterms:W3CDTF">2024-01-17T19:40:20Z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